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oppins"/>
      <p:regular r:id="rId34"/>
      <p:bold r:id="rId35"/>
      <p:italic r:id="rId36"/>
      <p:boldItalic r:id="rId37"/>
    </p:embeddedFont>
    <p:embeddedFont>
      <p:font typeface="Poppins Black"/>
      <p:bold r:id="rId38"/>
      <p:boldItalic r:id="rId39"/>
    </p:embeddedFont>
    <p:embeddedFont>
      <p:font typeface="Comfortaa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-regular.fntdata"/><Relationship Id="rId20" Type="http://schemas.openxmlformats.org/officeDocument/2006/relationships/slide" Target="slides/slide15.xml"/><Relationship Id="rId41" Type="http://schemas.openxmlformats.org/officeDocument/2006/relationships/font" Target="fonts/Comfortaa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oppins-bold.fntdata"/><Relationship Id="rId12" Type="http://schemas.openxmlformats.org/officeDocument/2006/relationships/slide" Target="slides/slide7.xml"/><Relationship Id="rId34" Type="http://schemas.openxmlformats.org/officeDocument/2006/relationships/font" Target="fonts/Poppins-regular.fntdata"/><Relationship Id="rId15" Type="http://schemas.openxmlformats.org/officeDocument/2006/relationships/slide" Target="slides/slide10.xml"/><Relationship Id="rId37" Type="http://schemas.openxmlformats.org/officeDocument/2006/relationships/font" Target="fonts/Poppins-boldItalic.fntdata"/><Relationship Id="rId14" Type="http://schemas.openxmlformats.org/officeDocument/2006/relationships/slide" Target="slides/slide9.xml"/><Relationship Id="rId36" Type="http://schemas.openxmlformats.org/officeDocument/2006/relationships/font" Target="fonts/Poppins-italic.fntdata"/><Relationship Id="rId17" Type="http://schemas.openxmlformats.org/officeDocument/2006/relationships/slide" Target="slides/slide12.xml"/><Relationship Id="rId39" Type="http://schemas.openxmlformats.org/officeDocument/2006/relationships/font" Target="fonts/PoppinsBlack-boldItalic.fntdata"/><Relationship Id="rId16" Type="http://schemas.openxmlformats.org/officeDocument/2006/relationships/slide" Target="slides/slide11.xml"/><Relationship Id="rId38" Type="http://schemas.openxmlformats.org/officeDocument/2006/relationships/font" Target="fonts/PoppinsBlack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b4dc18df9_4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b4dc18df9_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31485f3e1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31485f3e1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31485f3e1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31485f3e1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68f6690c2_7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68f6690c2_7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68f6690c2_7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68f6690c2_7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51554f6c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51554f6c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68f6690c2_7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68f6690c2_7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b4dc18df9_4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b4dc18df9_4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68f6690c2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68f6690c2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768c50758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768c50758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30e8e7532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30e8e7532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b4630257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fb4630257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30e8e7532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30e8e7532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3d203a2c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3d203a2c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51554f6c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51554f6c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51554f6c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51554f6c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51554f6c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51554f6c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51554f6c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51554f6c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31485f3e1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31485f3e1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31485f3e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31485f3e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b463025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b463025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b4dc18df9_4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b4dc18df9_4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b4dc18df9_4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b4dc18df9_4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b4dc18df9_4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b4dc18df9_4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51554f6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51554f6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768c5075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768c5075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51554f6c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51554f6c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3d203a2ce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3d203a2ce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293242" y="3823450"/>
            <a:ext cx="10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1513" y="311100"/>
            <a:ext cx="2480975" cy="19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077450" y="2400100"/>
            <a:ext cx="69891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Inovando e solucionando como </a:t>
            </a:r>
            <a:endParaRPr sz="3050"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nunca!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191" y="3169000"/>
            <a:ext cx="1281024" cy="17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/>
        </p:nvSpPr>
        <p:spPr>
          <a:xfrm>
            <a:off x="3293242" y="3823450"/>
            <a:ext cx="10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8325" y="309475"/>
            <a:ext cx="1300650" cy="10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2448" y="1762200"/>
            <a:ext cx="1619100" cy="16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345475" y="520100"/>
            <a:ext cx="499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Diagrama técnico</a:t>
            </a:r>
            <a:endParaRPr b="1" sz="28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E5FC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293242" y="3823450"/>
            <a:ext cx="10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91898" cy="50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/>
        </p:nvSpPr>
        <p:spPr>
          <a:xfrm>
            <a:off x="3293242" y="3823450"/>
            <a:ext cx="10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8325" y="309475"/>
            <a:ext cx="1300650" cy="10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3031725" y="520113"/>
            <a:ext cx="240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382638" y="520113"/>
            <a:ext cx="400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Banco de dados</a:t>
            </a:r>
            <a:endParaRPr>
              <a:solidFill>
                <a:srgbClr val="F2F2F2"/>
              </a:solidFill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6149" y="1855875"/>
            <a:ext cx="1431725" cy="14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/>
        </p:nvSpPr>
        <p:spPr>
          <a:xfrm>
            <a:off x="3293242" y="3823450"/>
            <a:ext cx="10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205650" y="229025"/>
            <a:ext cx="368100" cy="222000"/>
          </a:xfrm>
          <a:prstGeom prst="homePlate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 txBox="1"/>
          <p:nvPr/>
        </p:nvSpPr>
        <p:spPr>
          <a:xfrm>
            <a:off x="419225" y="47525"/>
            <a:ext cx="43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Entidades (‘Tabelas’)</a:t>
            </a:r>
            <a:endParaRPr sz="1200">
              <a:solidFill>
                <a:srgbClr val="1D1D1D"/>
              </a:solidFill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276750" y="2831525"/>
            <a:ext cx="225900" cy="171000"/>
          </a:xfrm>
          <a:prstGeom prst="homePlate">
            <a:avLst>
              <a:gd fmla="val 50000" name="adj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/>
          <p:nvPr/>
        </p:nvSpPr>
        <p:spPr>
          <a:xfrm>
            <a:off x="276750" y="3507100"/>
            <a:ext cx="225900" cy="171000"/>
          </a:xfrm>
          <a:prstGeom prst="homePlate">
            <a:avLst>
              <a:gd fmla="val 50000" name="adj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2283875" y="2486238"/>
            <a:ext cx="225900" cy="171000"/>
          </a:xfrm>
          <a:prstGeom prst="homePlate">
            <a:avLst>
              <a:gd fmla="val 50000" name="adj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2283875" y="3185300"/>
            <a:ext cx="225900" cy="171000"/>
          </a:xfrm>
          <a:prstGeom prst="homePlate">
            <a:avLst>
              <a:gd fmla="val 50000" name="adj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 txBox="1"/>
          <p:nvPr/>
        </p:nvSpPr>
        <p:spPr>
          <a:xfrm>
            <a:off x="507300" y="3361750"/>
            <a:ext cx="109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Sensor</a:t>
            </a:r>
            <a:endParaRPr sz="600"/>
          </a:p>
        </p:txBody>
      </p:sp>
      <p:sp>
        <p:nvSpPr>
          <p:cNvPr id="185" name="Google Shape;185;p25"/>
          <p:cNvSpPr txBox="1"/>
          <p:nvPr/>
        </p:nvSpPr>
        <p:spPr>
          <a:xfrm>
            <a:off x="2509775" y="3009500"/>
            <a:ext cx="123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Registro</a:t>
            </a:r>
            <a:endParaRPr sz="600"/>
          </a:p>
        </p:txBody>
      </p:sp>
      <p:sp>
        <p:nvSpPr>
          <p:cNvPr id="186" name="Google Shape;186;p25"/>
          <p:cNvSpPr txBox="1"/>
          <p:nvPr/>
        </p:nvSpPr>
        <p:spPr>
          <a:xfrm>
            <a:off x="545100" y="2686175"/>
            <a:ext cx="102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Granja</a:t>
            </a:r>
            <a:endParaRPr sz="600"/>
          </a:p>
        </p:txBody>
      </p:sp>
      <p:sp>
        <p:nvSpPr>
          <p:cNvPr id="187" name="Google Shape;187;p25"/>
          <p:cNvSpPr txBox="1"/>
          <p:nvPr/>
        </p:nvSpPr>
        <p:spPr>
          <a:xfrm>
            <a:off x="2509773" y="2340900"/>
            <a:ext cx="93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Área</a:t>
            </a:r>
            <a:endParaRPr sz="600"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925" y="2205425"/>
            <a:ext cx="1423200" cy="14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/>
          <p:nvPr/>
        </p:nvSpPr>
        <p:spPr>
          <a:xfrm>
            <a:off x="263425" y="2205413"/>
            <a:ext cx="225900" cy="171000"/>
          </a:xfrm>
          <a:prstGeom prst="homePlate">
            <a:avLst>
              <a:gd fmla="val 50000" name="adj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489325" y="2060075"/>
            <a:ext cx="123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Usuário</a:t>
            </a:r>
            <a:endParaRPr sz="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/>
          <p:nvPr/>
        </p:nvSpPr>
        <p:spPr>
          <a:xfrm>
            <a:off x="205650" y="229025"/>
            <a:ext cx="368100" cy="222000"/>
          </a:xfrm>
          <a:prstGeom prst="homePlate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 txBox="1"/>
          <p:nvPr/>
        </p:nvSpPr>
        <p:spPr>
          <a:xfrm>
            <a:off x="419225" y="47525"/>
            <a:ext cx="43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Entidades (‘Tabelas’)</a:t>
            </a:r>
            <a:endParaRPr sz="1200">
              <a:solidFill>
                <a:srgbClr val="1D1D1D"/>
              </a:solidFill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513" y="717200"/>
            <a:ext cx="5551881" cy="42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/>
        </p:nvSpPr>
        <p:spPr>
          <a:xfrm>
            <a:off x="3293242" y="3823450"/>
            <a:ext cx="10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8325" y="309475"/>
            <a:ext cx="1300650" cy="10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2400" y="19621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293250" y="520113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Analytics</a:t>
            </a:r>
            <a:endParaRPr>
              <a:solidFill>
                <a:srgbClr val="F2F2F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E5FC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/>
        </p:nvSpPr>
        <p:spPr>
          <a:xfrm>
            <a:off x="2236800" y="0"/>
            <a:ext cx="46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8"/>
          <p:cNvSpPr txBox="1"/>
          <p:nvPr/>
        </p:nvSpPr>
        <p:spPr>
          <a:xfrm>
            <a:off x="1068725" y="1356613"/>
            <a:ext cx="270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Temperatura</a:t>
            </a:r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5542150" y="1248550"/>
            <a:ext cx="270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Consequências</a:t>
            </a:r>
            <a:r>
              <a:rPr b="1" lang="pt-BR" sz="180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/>
          </a:p>
        </p:txBody>
      </p:sp>
      <p:sp>
        <p:nvSpPr>
          <p:cNvPr id="213" name="Google Shape;213;p28"/>
          <p:cNvSpPr txBox="1"/>
          <p:nvPr/>
        </p:nvSpPr>
        <p:spPr>
          <a:xfrm>
            <a:off x="446825" y="1980025"/>
            <a:ext cx="3944400" cy="2878200"/>
          </a:xfrm>
          <a:prstGeom prst="rect">
            <a:avLst/>
          </a:prstGeom>
          <a:solidFill>
            <a:srgbClr val="666666"/>
          </a:solidFill>
          <a:ln cap="flat" cmpd="sng" w="3810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Temperatura</a:t>
            </a:r>
            <a:r>
              <a:rPr lang="pt-BR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pt-BR">
                <a:solidFill>
                  <a:srgbClr val="1FC82A"/>
                </a:solidFill>
                <a:latin typeface="Poppins"/>
                <a:ea typeface="Poppins"/>
                <a:cs typeface="Poppins"/>
                <a:sym typeface="Poppins"/>
              </a:rPr>
              <a:t>ideal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entre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pt-BR">
                <a:solidFill>
                  <a:srgbClr val="1FC82A"/>
                </a:solidFill>
                <a:latin typeface="Poppins"/>
                <a:ea typeface="Poppins"/>
                <a:cs typeface="Poppins"/>
                <a:sym typeface="Poppins"/>
              </a:rPr>
              <a:t>15°C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b="1" lang="pt-BR">
                <a:solidFill>
                  <a:srgbClr val="1FC82A"/>
                </a:solidFill>
                <a:latin typeface="Poppins"/>
                <a:ea typeface="Poppins"/>
                <a:cs typeface="Poppins"/>
                <a:sym typeface="Poppins"/>
              </a:rPr>
              <a:t>28°C</a:t>
            </a:r>
            <a:r>
              <a:rPr lang="pt-BR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, sendo 22°C a mais ideal;​​</a:t>
            </a:r>
            <a:endParaRPr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pt-BR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Temperatura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pt-BR">
                <a:solidFill>
                  <a:srgbClr val="FFC200"/>
                </a:solidFill>
                <a:latin typeface="Poppins"/>
                <a:ea typeface="Poppins"/>
                <a:cs typeface="Poppins"/>
                <a:sym typeface="Poppins"/>
              </a:rPr>
              <a:t>alerta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de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pt-BR">
                <a:solidFill>
                  <a:srgbClr val="FFC200"/>
                </a:solidFill>
                <a:latin typeface="Poppins"/>
                <a:ea typeface="Poppins"/>
                <a:cs typeface="Poppins"/>
                <a:sym typeface="Poppins"/>
              </a:rPr>
              <a:t>15ºC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pt-BR">
                <a:solidFill>
                  <a:srgbClr val="FFC200"/>
                </a:solidFill>
                <a:latin typeface="Poppins"/>
                <a:ea typeface="Poppins"/>
                <a:cs typeface="Poppins"/>
                <a:sym typeface="Poppins"/>
              </a:rPr>
              <a:t>11ºC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em baixas temperaturas e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pt-BR">
                <a:solidFill>
                  <a:srgbClr val="FFC200"/>
                </a:solidFill>
                <a:latin typeface="Poppins"/>
                <a:ea typeface="Poppins"/>
                <a:cs typeface="Poppins"/>
                <a:sym typeface="Poppins"/>
              </a:rPr>
              <a:t>28°C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pt-BR">
                <a:solidFill>
                  <a:srgbClr val="F1C232"/>
                </a:solidFill>
                <a:latin typeface="Poppins"/>
                <a:ea typeface="Poppins"/>
                <a:cs typeface="Poppins"/>
                <a:sym typeface="Poppins"/>
              </a:rPr>
              <a:t>32ºC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em altas temperaturas;​</a:t>
            </a:r>
            <a:endParaRPr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Temperatura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pt-BR">
                <a:solidFill>
                  <a:srgbClr val="580101"/>
                </a:solidFill>
                <a:latin typeface="Poppins"/>
                <a:ea typeface="Poppins"/>
                <a:cs typeface="Poppins"/>
                <a:sym typeface="Poppins"/>
              </a:rPr>
              <a:t>crítica</a:t>
            </a:r>
            <a:r>
              <a:rPr lang="pt-BR">
                <a:solidFill>
                  <a:srgbClr val="58010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de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pt-BR">
                <a:solidFill>
                  <a:srgbClr val="580101"/>
                </a:solidFill>
                <a:latin typeface="Poppins"/>
                <a:ea typeface="Poppins"/>
                <a:cs typeface="Poppins"/>
                <a:sym typeface="Poppins"/>
              </a:rPr>
              <a:t>10ºC</a:t>
            </a:r>
            <a:r>
              <a:rPr b="1" lang="pt-BR">
                <a:solidFill>
                  <a:srgbClr val="40010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>
              <a:solidFill>
                <a:srgbClr val="40010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ou inferior em baixas temperaturas e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pt-BR">
                <a:solidFill>
                  <a:srgbClr val="580101"/>
                </a:solidFill>
                <a:latin typeface="Poppins"/>
                <a:ea typeface="Poppins"/>
                <a:cs typeface="Poppins"/>
                <a:sym typeface="Poppins"/>
              </a:rPr>
              <a:t>33°C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ou superior em altas temperaturas.</a:t>
            </a:r>
            <a:endParaRPr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4897750" y="1818325"/>
            <a:ext cx="3989400" cy="3201600"/>
          </a:xfrm>
          <a:prstGeom prst="rect">
            <a:avLst/>
          </a:prstGeom>
          <a:solidFill>
            <a:srgbClr val="66666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FC82A"/>
                </a:solidFill>
                <a:latin typeface="Poppins"/>
                <a:ea typeface="Poppins"/>
                <a:cs typeface="Poppins"/>
                <a:sym typeface="Poppins"/>
              </a:rPr>
              <a:t>Ideal:</a:t>
            </a:r>
            <a:r>
              <a:rPr lang="pt-BR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Produção de ovos maximizada devido ao conforto gerado para as galinhas e crescimento dos lucros da granja.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C200"/>
                </a:solidFill>
                <a:latin typeface="Poppins"/>
                <a:ea typeface="Poppins"/>
                <a:cs typeface="Poppins"/>
                <a:sym typeface="Poppins"/>
              </a:rPr>
              <a:t>Alerta</a:t>
            </a:r>
            <a:r>
              <a:rPr lang="pt-BR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aumento no consumo de água, estresse térmico, aumento da frequência respiratória, desconforto e produção de ovos reduzida.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80101"/>
                </a:solidFill>
                <a:latin typeface="Poppins"/>
                <a:ea typeface="Poppins"/>
                <a:cs typeface="Poppins"/>
                <a:sym typeface="Poppins"/>
              </a:rPr>
              <a:t>Crítico</a:t>
            </a:r>
            <a:r>
              <a:rPr lang="pt-BR">
                <a:solidFill>
                  <a:srgbClr val="58010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pt-BR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produção muito baixa devido ao estresse extremo, altos riscos de morte devido ao clima intenso e aumento na quantidade de ovos estragados.</a:t>
            </a:r>
            <a:endParaRPr>
              <a:solidFill>
                <a:srgbClr val="FFFFFF"/>
              </a:solidFill>
              <a:highlight>
                <a:srgbClr val="EDEBE9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13" y="126200"/>
            <a:ext cx="8396976" cy="8630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/>
        </p:nvSpPr>
        <p:spPr>
          <a:xfrm>
            <a:off x="3293242" y="3823450"/>
            <a:ext cx="10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8325" y="309475"/>
            <a:ext cx="1300650" cy="10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/>
        </p:nvSpPr>
        <p:spPr>
          <a:xfrm>
            <a:off x="1387851" y="520125"/>
            <a:ext cx="498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Demonstração do projeto</a:t>
            </a:r>
            <a:endParaRPr b="1" sz="28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3835" y="1843602"/>
            <a:ext cx="1456325" cy="14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/>
        </p:nvSpPr>
        <p:spPr>
          <a:xfrm>
            <a:off x="3238950" y="127550"/>
            <a:ext cx="266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1D1D1D"/>
                </a:solidFill>
                <a:latin typeface="Comfortaa"/>
                <a:ea typeface="Comfortaa"/>
                <a:cs typeface="Comfortaa"/>
                <a:sym typeface="Comfortaa"/>
              </a:rPr>
              <a:t>Cores </a:t>
            </a:r>
            <a:endParaRPr b="1" sz="2800">
              <a:solidFill>
                <a:srgbClr val="1D1D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0"/>
          <p:cNvSpPr/>
          <p:nvPr/>
        </p:nvSpPr>
        <p:spPr>
          <a:xfrm>
            <a:off x="432200" y="1172425"/>
            <a:ext cx="767400" cy="767400"/>
          </a:xfrm>
          <a:prstGeom prst="ellipse">
            <a:avLst/>
          </a:prstGeom>
          <a:solidFill>
            <a:srgbClr val="FFC2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30" name="Google Shape;230;p30"/>
          <p:cNvSpPr/>
          <p:nvPr/>
        </p:nvSpPr>
        <p:spPr>
          <a:xfrm>
            <a:off x="432200" y="3203675"/>
            <a:ext cx="767400" cy="76740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31" name="Google Shape;231;p30"/>
          <p:cNvSpPr/>
          <p:nvPr/>
        </p:nvSpPr>
        <p:spPr>
          <a:xfrm>
            <a:off x="4572000" y="3226175"/>
            <a:ext cx="767400" cy="767400"/>
          </a:xfrm>
          <a:prstGeom prst="ellipse">
            <a:avLst/>
          </a:prstGeom>
          <a:solidFill>
            <a:srgbClr val="148E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32" name="Google Shape;232;p30"/>
          <p:cNvSpPr/>
          <p:nvPr/>
        </p:nvSpPr>
        <p:spPr>
          <a:xfrm>
            <a:off x="4572000" y="1149925"/>
            <a:ext cx="767400" cy="767400"/>
          </a:xfrm>
          <a:prstGeom prst="ellipse">
            <a:avLst/>
          </a:prstGeom>
          <a:solidFill>
            <a:srgbClr val="252525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33" name="Google Shape;233;p30"/>
          <p:cNvSpPr txBox="1"/>
          <p:nvPr/>
        </p:nvSpPr>
        <p:spPr>
          <a:xfrm>
            <a:off x="1224775" y="1369700"/>
            <a:ext cx="31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Poppins"/>
                <a:ea typeface="Poppins"/>
                <a:cs typeface="Poppins"/>
                <a:sym typeface="Poppins"/>
              </a:rPr>
              <a:t>Estímulo e Felicidade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1199600" y="3387275"/>
            <a:ext cx="31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Poppins"/>
                <a:ea typeface="Poppins"/>
                <a:cs typeface="Poppins"/>
                <a:sym typeface="Poppins"/>
              </a:rPr>
              <a:t>Honestidade e Tranquilidade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5339400" y="1333525"/>
            <a:ext cx="31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Poppins"/>
                <a:ea typeface="Poppins"/>
                <a:cs typeface="Poppins"/>
                <a:sym typeface="Poppins"/>
              </a:rPr>
              <a:t>Elegância e Força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5339400" y="3409775"/>
            <a:ext cx="31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Poppins"/>
                <a:ea typeface="Poppins"/>
                <a:cs typeface="Poppins"/>
                <a:sym typeface="Poppins"/>
              </a:rPr>
              <a:t>Profissionalidade e Segurança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/>
        </p:nvSpPr>
        <p:spPr>
          <a:xfrm>
            <a:off x="3293242" y="3823450"/>
            <a:ext cx="10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8325" y="309475"/>
            <a:ext cx="1300650" cy="10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/>
        </p:nvSpPr>
        <p:spPr>
          <a:xfrm>
            <a:off x="495150" y="520113"/>
            <a:ext cx="27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Suporte</a:t>
            </a:r>
            <a:endParaRPr b="1" sz="28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6138" y="1979561"/>
            <a:ext cx="1431725" cy="1431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067388" y="80300"/>
            <a:ext cx="3312300" cy="67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CONTEXTUALIZAÇÃO</a:t>
            </a:r>
            <a:endParaRPr b="1"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52525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841775" y="611700"/>
            <a:ext cx="1149000" cy="1293000"/>
          </a:xfrm>
          <a:prstGeom prst="rect">
            <a:avLst/>
          </a:prstGeom>
          <a:noFill/>
          <a:ln>
            <a:noFill/>
          </a:ln>
          <a:effectLst>
            <a:outerShdw rotWithShape="0" algn="bl" dir="2940000" dist="28575">
              <a:schemeClr val="dk1">
                <a:alpha val="2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 ano de 2020 a produção de ovo chegou a marca de</a:t>
            </a:r>
            <a:r>
              <a:rPr lang="pt-BR" sz="1200">
                <a:solidFill>
                  <a:schemeClr val="lt1"/>
                </a:solidFill>
              </a:rPr>
              <a:t> ​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855125" y="1815312"/>
            <a:ext cx="10689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CC48"/>
                </a:solidFill>
                <a:latin typeface="Poppins"/>
                <a:ea typeface="Poppins"/>
                <a:cs typeface="Poppins"/>
                <a:sym typeface="Poppins"/>
              </a:rPr>
              <a:t>53 Bi</a:t>
            </a:r>
            <a:r>
              <a:rPr lang="pt-BR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lhões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75025" y="2571750"/>
            <a:ext cx="1282500" cy="1293000"/>
          </a:xfrm>
          <a:prstGeom prst="rect">
            <a:avLst/>
          </a:prstGeom>
          <a:noFill/>
          <a:ln>
            <a:noFill/>
          </a:ln>
          <a:effectLst>
            <a:outerShdw rotWithShape="0" algn="bl" dir="2940000" dist="28575">
              <a:schemeClr val="dk1">
                <a:alpha val="2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 ovos sendo 99.7% destinado ao mercado interno brasileiro.​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968875" y="1371150"/>
            <a:ext cx="1149000" cy="2401200"/>
          </a:xfrm>
          <a:prstGeom prst="rect">
            <a:avLst/>
          </a:prstGeom>
          <a:noFill/>
          <a:ln>
            <a:noFill/>
          </a:ln>
          <a:effectLst>
            <a:outerShdw rotWithShape="0" algn="bl" dir="2940000" dist="28575">
              <a:schemeClr val="dk1">
                <a:alpha val="2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Os Emirados Árabes Unidos e o Japão são os principais países em foco para exportação de ovo pois compram o produto a alto custo​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2892675" y="967375"/>
            <a:ext cx="280500" cy="3497400"/>
          </a:xfrm>
          <a:prstGeom prst="leftBracket">
            <a:avLst>
              <a:gd fmla="val 4750" name="adj"/>
            </a:avLst>
          </a:prstGeom>
          <a:noFill/>
          <a:ln cap="flat" cmpd="sng" w="38100">
            <a:solidFill>
              <a:srgbClr val="FFC200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1020000" dist="38100">
              <a:srgbClr val="252525">
                <a:alpha val="2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3913575" y="967375"/>
            <a:ext cx="280500" cy="34974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FFC200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1020000" dist="38100">
              <a:srgbClr val="252525">
                <a:alpha val="2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5019775" y="967375"/>
            <a:ext cx="280500" cy="3497400"/>
          </a:xfrm>
          <a:prstGeom prst="leftBracket">
            <a:avLst>
              <a:gd fmla="val 4750" name="adj"/>
            </a:avLst>
          </a:prstGeom>
          <a:noFill/>
          <a:ln cap="flat" cmpd="sng" w="38100">
            <a:solidFill>
              <a:srgbClr val="FFC200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1020000" dist="38100">
              <a:srgbClr val="252525">
                <a:alpha val="2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5162725" y="1371150"/>
            <a:ext cx="988800" cy="738900"/>
          </a:xfrm>
          <a:prstGeom prst="rect">
            <a:avLst/>
          </a:prstGeom>
          <a:noFill/>
          <a:ln>
            <a:noFill/>
          </a:ln>
          <a:effectLst>
            <a:outerShdw rotWithShape="0" algn="bl" dir="2940000" dist="28575">
              <a:schemeClr val="dk1">
                <a:alpha val="2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 ano de 2020 cerca de ​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5136025" y="2132675"/>
            <a:ext cx="10689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CC48"/>
                </a:solidFill>
                <a:latin typeface="Poppins"/>
                <a:ea typeface="Poppins"/>
                <a:cs typeface="Poppins"/>
                <a:sym typeface="Poppins"/>
              </a:rPr>
              <a:t>1 </a:t>
            </a:r>
            <a:r>
              <a:rPr b="1" lang="pt-BR" sz="1800">
                <a:solidFill>
                  <a:srgbClr val="FFCC48"/>
                </a:solidFill>
                <a:latin typeface="Poppins"/>
                <a:ea typeface="Poppins"/>
                <a:cs typeface="Poppins"/>
                <a:sym typeface="Poppins"/>
              </a:rPr>
              <a:t>Mi</a:t>
            </a:r>
            <a:r>
              <a:rPr lang="pt-BR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lhão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5158450" y="2894200"/>
            <a:ext cx="988800" cy="1293000"/>
          </a:xfrm>
          <a:prstGeom prst="rect">
            <a:avLst/>
          </a:prstGeom>
          <a:noFill/>
          <a:ln>
            <a:noFill/>
          </a:ln>
          <a:effectLst>
            <a:outerShdw rotWithShape="0" algn="bl" dir="2940000" dist="28575">
              <a:schemeClr val="dk1">
                <a:alpha val="2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 galinhas morreram devido ao calor em excesso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6040625" y="967375"/>
            <a:ext cx="280500" cy="34974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FFC200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1020000" dist="38100">
              <a:srgbClr val="252525">
                <a:alpha val="2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7111625" y="340650"/>
            <a:ext cx="280500" cy="3688200"/>
          </a:xfrm>
          <a:prstGeom prst="leftBracket">
            <a:avLst>
              <a:gd fmla="val 4750" name="adj"/>
            </a:avLst>
          </a:prstGeom>
          <a:noFill/>
          <a:ln cap="flat" cmpd="sng" w="38100">
            <a:solidFill>
              <a:srgbClr val="FFC200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1020000" dist="38100">
              <a:srgbClr val="252525">
                <a:alpha val="2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7223075" y="519300"/>
            <a:ext cx="1149000" cy="3509400"/>
          </a:xfrm>
          <a:prstGeom prst="rect">
            <a:avLst/>
          </a:prstGeom>
          <a:noFill/>
          <a:ln>
            <a:noFill/>
          </a:ln>
          <a:effectLst>
            <a:outerShdw rotWithShape="0" algn="bl" dir="2940000" dist="28575">
              <a:schemeClr val="dk1">
                <a:alpha val="2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 Presidente da ABPA, Ricardo Santin, relatou que a solução para evitar mais mortes de galinhas é investir em tecnologia de forma que se controle a temperatura ambiente das granjas​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8223700" y="340650"/>
            <a:ext cx="280500" cy="37179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FFC200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1020000" dist="38100">
              <a:srgbClr val="252525">
                <a:alpha val="2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778925" y="527100"/>
            <a:ext cx="280500" cy="3497400"/>
          </a:xfrm>
          <a:prstGeom prst="leftBracket">
            <a:avLst>
              <a:gd fmla="val 4750" name="adj"/>
            </a:avLst>
          </a:prstGeom>
          <a:noFill/>
          <a:ln cap="flat" cmpd="sng" w="38100">
            <a:solidFill>
              <a:srgbClr val="FFC200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1020000" dist="38100">
              <a:srgbClr val="252525">
                <a:alpha val="2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1723625" y="527100"/>
            <a:ext cx="280500" cy="34974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FFC200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1020000" dist="38100">
              <a:srgbClr val="252525">
                <a:alpha val="2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/>
        </p:nvSpPr>
        <p:spPr>
          <a:xfrm>
            <a:off x="2040600" y="56925"/>
            <a:ext cx="506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Fluxograma de requisição</a:t>
            </a:r>
            <a:endParaRPr sz="1500">
              <a:solidFill>
                <a:srgbClr val="1D1D1D"/>
              </a:solidFill>
            </a:endParaRPr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100" y="472425"/>
            <a:ext cx="6885801" cy="46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/>
        </p:nvSpPr>
        <p:spPr>
          <a:xfrm>
            <a:off x="3293242" y="3823450"/>
            <a:ext cx="10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8325" y="309475"/>
            <a:ext cx="1300650" cy="10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3031725" y="520113"/>
            <a:ext cx="240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254238" y="520113"/>
            <a:ext cx="456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Manual de instalação</a:t>
            </a:r>
            <a:endParaRPr b="1" sz="28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2740" y="1812487"/>
            <a:ext cx="1518525" cy="15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100" y="100025"/>
            <a:ext cx="370149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5" y="100025"/>
            <a:ext cx="37509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550" y="100024"/>
            <a:ext cx="372457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9000" y="100025"/>
            <a:ext cx="37375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75" y="100025"/>
            <a:ext cx="3741062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0587" y="100025"/>
            <a:ext cx="37381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375" y="100025"/>
            <a:ext cx="372307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974" y="100025"/>
            <a:ext cx="373104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/>
        </p:nvSpPr>
        <p:spPr>
          <a:xfrm>
            <a:off x="3293242" y="3823450"/>
            <a:ext cx="10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8325" y="309475"/>
            <a:ext cx="1300650" cy="10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8"/>
          <p:cNvSpPr txBox="1"/>
          <p:nvPr/>
        </p:nvSpPr>
        <p:spPr>
          <a:xfrm>
            <a:off x="3031725" y="520113"/>
            <a:ext cx="240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3031719" y="520125"/>
            <a:ext cx="224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Conclusão</a:t>
            </a:r>
            <a:endParaRPr b="1" sz="28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2" name="Google Shape;29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3637" y="1951650"/>
            <a:ext cx="1596725" cy="15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/>
        </p:nvSpPr>
        <p:spPr>
          <a:xfrm>
            <a:off x="3421200" y="159825"/>
            <a:ext cx="2301600" cy="67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APRENDIZAD</a:t>
            </a:r>
            <a:r>
              <a:rPr b="1" lang="pt-BR" sz="2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endParaRPr b="1"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52525"/>
              </a:solidFill>
            </a:endParaRPr>
          </a:p>
        </p:txBody>
      </p:sp>
      <p:sp>
        <p:nvSpPr>
          <p:cNvPr id="298" name="Google Shape;298;p39"/>
          <p:cNvSpPr/>
          <p:nvPr/>
        </p:nvSpPr>
        <p:spPr>
          <a:xfrm>
            <a:off x="827100" y="1073700"/>
            <a:ext cx="7489800" cy="2996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C200"/>
              </a:gs>
              <a:gs pos="0">
                <a:srgbClr val="FFDA76">
                  <a:alpha val="89803"/>
                </a:srgbClr>
              </a:gs>
              <a:gs pos="15000">
                <a:srgbClr val="FED252"/>
              </a:gs>
              <a:gs pos="100000">
                <a:srgbClr val="FDCA2E"/>
              </a:gs>
              <a:gs pos="100000">
                <a:srgbClr val="F5D67D"/>
              </a:gs>
            </a:gsLst>
            <a:lin ang="1080140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9"/>
          <p:cNvSpPr txBox="1"/>
          <p:nvPr/>
        </p:nvSpPr>
        <p:spPr>
          <a:xfrm>
            <a:off x="1053450" y="1388400"/>
            <a:ext cx="7037100" cy="23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88900" lvl="0" marL="3683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 o processo de desenvolvimento do projeto, nosso grupo conseguiu aprender e compartilhar muito conhecimento entre si, se desafiando a tentar realizar tarefas e atividades que estejam fora da nossa zona de conforto, assim aprimorando e aumentando a base de autoconhecimento de cada integrante e os aprendizados adquiridos podem ser relacionados tanto na parte técnica, quando a social.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305" name="Google Shape;305;p40"/>
          <p:cNvSpPr txBox="1"/>
          <p:nvPr/>
        </p:nvSpPr>
        <p:spPr>
          <a:xfrm>
            <a:off x="2682750" y="1617450"/>
            <a:ext cx="3778500" cy="1908600"/>
          </a:xfrm>
          <a:prstGeom prst="rect">
            <a:avLst/>
          </a:prstGeom>
          <a:noFill/>
          <a:ln cap="rnd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8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i="1" lang="pt-BR" sz="28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Yellow Sensor agradece o seu tempo e sua  atenção !</a:t>
            </a:r>
            <a:endParaRPr i="1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/>
        </p:nvSpPr>
        <p:spPr>
          <a:xfrm>
            <a:off x="3293242" y="3823450"/>
            <a:ext cx="10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8325" y="309475"/>
            <a:ext cx="1300650" cy="10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2448" y="1762200"/>
            <a:ext cx="1619100" cy="16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345475" y="520100"/>
            <a:ext cx="499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Diagrama de negócios</a:t>
            </a:r>
            <a:endParaRPr b="1" sz="28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E5FC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/>
        </p:nvSpPr>
        <p:spPr>
          <a:xfrm>
            <a:off x="3293242" y="3823450"/>
            <a:ext cx="10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050" y="475563"/>
            <a:ext cx="7443899" cy="41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3600" y="213575"/>
            <a:ext cx="928950" cy="9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8000" y="531950"/>
            <a:ext cx="125730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8725" y="512900"/>
            <a:ext cx="1257300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1146463" y="1487975"/>
            <a:ext cx="18618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João Pedro Noleto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(Product Owner)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6135738" y="1487975"/>
            <a:ext cx="18618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Leandro S. Cotrim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(Scrum Master)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542950" y="2154300"/>
            <a:ext cx="2968200" cy="2744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A86E8"/>
              </a:gs>
              <a:gs pos="41000">
                <a:schemeClr val="accent1"/>
              </a:gs>
              <a:gs pos="75000">
                <a:srgbClr val="6FA8DC"/>
              </a:gs>
              <a:gs pos="98000">
                <a:srgbClr val="9FC5E8"/>
              </a:gs>
              <a:gs pos="100000">
                <a:srgbClr val="4A86E8"/>
              </a:gs>
            </a:gsLst>
            <a:lin ang="2698631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5663850" y="2154300"/>
            <a:ext cx="3015300" cy="2744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A86E8"/>
              </a:gs>
              <a:gs pos="41000">
                <a:schemeClr val="accent1"/>
              </a:gs>
              <a:gs pos="75000">
                <a:srgbClr val="6FA8DC"/>
              </a:gs>
              <a:gs pos="98000">
                <a:srgbClr val="9FC5E8"/>
              </a:gs>
              <a:gs pos="100000">
                <a:srgbClr val="4A86E8"/>
              </a:gs>
            </a:gsLst>
            <a:lin ang="2698631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712900" y="2282400"/>
            <a:ext cx="2628300" cy="261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Responsável pelo desenvolvimento da ideia inicial do projeto,desenvolvimento front-end do site institucional,script de banco de dados para apresentações,diagrama de solução de negócio,fluxograma de suporte ao cliente,back-end na tela de cadastro de granja que cadastra as informações do formulário no banco(API),responsável pelo MER</a:t>
            </a:r>
            <a:r>
              <a:rPr lang="pt-B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5790150" y="2266950"/>
            <a:ext cx="2762700" cy="243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Participante no desenvolvimento do MER, help Desk e seu fluxograma, diagramas, slides e front-end do site institucional no menu principal, em específico, as seções sobre nós, contato, e correções de código,documentação do projeto,diagrama de solução técnica, front-end das telas de dashboard, lista de granjas, gráficos mensais, gráficos anuais,</a:t>
            </a:r>
            <a:r>
              <a:rPr lang="pt-BR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e por escolher e ensinar tecnologias para acrescentar ao projeto.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/>
        </p:nvSpPr>
        <p:spPr>
          <a:xfrm>
            <a:off x="247950" y="1192175"/>
            <a:ext cx="1209600" cy="4002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820000" dist="28575">
              <a:srgbClr val="000000">
                <a:alpha val="6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Felipe Brito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0" y="2943538"/>
            <a:ext cx="1705500" cy="4002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820000" dist="28575">
              <a:srgbClr val="000000">
                <a:alpha val="6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Matheus  Araujo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107840" y="4618713"/>
            <a:ext cx="1489800" cy="4002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820000" dist="28575">
              <a:srgbClr val="000000">
                <a:alpha val="6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Lucas Soares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4">
            <a:alphaModFix/>
          </a:blip>
          <a:srcRect b="35081" l="0" r="0" t="0"/>
          <a:stretch/>
        </p:blipFill>
        <p:spPr>
          <a:xfrm>
            <a:off x="172213" y="3565146"/>
            <a:ext cx="1361075" cy="10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5">
            <a:alphaModFix/>
          </a:blip>
          <a:srcRect b="37331" l="0" r="0" t="0"/>
          <a:stretch/>
        </p:blipFill>
        <p:spPr>
          <a:xfrm>
            <a:off x="172225" y="1855509"/>
            <a:ext cx="1361050" cy="10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6">
            <a:alphaModFix/>
          </a:blip>
          <a:srcRect b="34674" l="0" r="0" t="0"/>
          <a:stretch/>
        </p:blipFill>
        <p:spPr>
          <a:xfrm>
            <a:off x="192200" y="168187"/>
            <a:ext cx="1321100" cy="10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/>
          <p:nvPr/>
        </p:nvSpPr>
        <p:spPr>
          <a:xfrm>
            <a:off x="1809800" y="219838"/>
            <a:ext cx="7148100" cy="1333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A86E8"/>
              </a:gs>
              <a:gs pos="41000">
                <a:schemeClr val="accent1"/>
              </a:gs>
              <a:gs pos="75000">
                <a:srgbClr val="6FA8DC"/>
              </a:gs>
              <a:gs pos="98000">
                <a:srgbClr val="9FC5E8"/>
              </a:gs>
              <a:gs pos="100000">
                <a:srgbClr val="4A86E8"/>
              </a:gs>
            </a:gsLst>
            <a:lin ang="2698631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1880975" y="290088"/>
            <a:ext cx="6610800" cy="938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820000" dist="38100">
              <a:srgbClr val="000000">
                <a:alpha val="22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Participante no desenvolvimento do MER, diagramas, slides, documentação. E responsável pelo front-end das telas de cadastro de granja e usuário e validações, também o back-end que cadastra as informações do formulário da tela de cadastro de usuário no banco e diagrama de solução.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1802000" y="1732613"/>
            <a:ext cx="7148100" cy="1333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A86E8"/>
              </a:gs>
              <a:gs pos="41000">
                <a:schemeClr val="accent1"/>
              </a:gs>
              <a:gs pos="75000">
                <a:srgbClr val="6FA8DC"/>
              </a:gs>
              <a:gs pos="98000">
                <a:srgbClr val="9FC5E8"/>
              </a:gs>
              <a:gs pos="100000">
                <a:srgbClr val="4A86E8"/>
              </a:gs>
            </a:gsLst>
            <a:lin ang="2698631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1662025" y="1827663"/>
            <a:ext cx="6679200" cy="1235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820000" dist="38100">
              <a:srgbClr val="000000">
                <a:alpha val="22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68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Participante no desenvolvimento do MER, diagramas, fluxograma do help Desk, documentação e front-end do site institucional, em específico, a seção do simulador financeiro. E responsável pelo front e back-end da calculadora financeira, integrar o Help Desk ao sistema, e durante a terceira sprint, responsável pelas correções do MER.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1769875" y="3442263"/>
            <a:ext cx="7148100" cy="1333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A86E8"/>
              </a:gs>
              <a:gs pos="41000">
                <a:schemeClr val="accent1"/>
              </a:gs>
              <a:gs pos="75000">
                <a:srgbClr val="6FA8DC"/>
              </a:gs>
              <a:gs pos="98000">
                <a:srgbClr val="9FC5E8"/>
              </a:gs>
              <a:gs pos="100000">
                <a:srgbClr val="4A86E8"/>
              </a:gs>
            </a:gsLst>
            <a:lin ang="2698631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1425425" y="3442274"/>
            <a:ext cx="7408200" cy="1481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820000" dist="38100">
              <a:srgbClr val="000000">
                <a:alpha val="22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683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Participante no desenvolvimento do MER, help Desk e seu fluxograma, diagramas, slides, front-end do site institucional, em específico, o menu principal, as seções início, sobre nós, produto, e correções de código. E responsável pelo desenvolvimento da ideia inicial do projeto, primeira versão do simulador financeiro, back-end do registro de dados dos sensores, integrado a API Node JS que são exibidos nas telas dashboard, gráficos mensais e gráficos anuais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68300" marR="0" rtl="0" algn="l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E5FC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8325" y="309475"/>
            <a:ext cx="1300650" cy="10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3031725" y="520113"/>
            <a:ext cx="240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5144013" y="3033600"/>
            <a:ext cx="186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252525"/>
                </a:solidFill>
                <a:latin typeface="Poppins"/>
                <a:ea typeface="Poppins"/>
                <a:cs typeface="Poppins"/>
                <a:sym typeface="Poppins"/>
              </a:rPr>
              <a:t>Github </a:t>
            </a:r>
            <a:endParaRPr sz="700">
              <a:solidFill>
                <a:srgbClr val="252525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4688" y="1997299"/>
            <a:ext cx="903425" cy="9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279450" y="497024"/>
            <a:ext cx="6033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100">
                <a:solidFill>
                  <a:srgbClr val="252525"/>
                </a:solidFill>
                <a:latin typeface="Poppins"/>
                <a:ea typeface="Poppins"/>
                <a:cs typeface="Poppins"/>
                <a:sym typeface="Poppins"/>
              </a:rPr>
              <a:t>Ferramentas de organização</a:t>
            </a:r>
            <a:endParaRPr sz="700"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337900" y="3033600"/>
            <a:ext cx="1917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100">
                <a:solidFill>
                  <a:srgbClr val="252525"/>
                </a:solidFill>
                <a:latin typeface="Poppins"/>
                <a:ea typeface="Poppins"/>
                <a:cs typeface="Poppins"/>
                <a:sym typeface="Poppins"/>
              </a:rPr>
              <a:t>Trello</a:t>
            </a:r>
            <a:endParaRPr sz="700">
              <a:solidFill>
                <a:srgbClr val="252525"/>
              </a:solidFill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6958" y="1997300"/>
            <a:ext cx="903425" cy="9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E5FC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/>
        </p:nvSpPr>
        <p:spPr>
          <a:xfrm>
            <a:off x="3293242" y="3823450"/>
            <a:ext cx="10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2625" y="194250"/>
            <a:ext cx="925850" cy="7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946200" y="194250"/>
            <a:ext cx="579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Ferramenta de planejamen</a:t>
            </a:r>
            <a:r>
              <a:rPr b="1" lang="pt-BR" sz="2800">
                <a:solidFill>
                  <a:srgbClr val="252525"/>
                </a:solidFill>
                <a:latin typeface="Poppins"/>
                <a:ea typeface="Poppins"/>
                <a:cs typeface="Poppins"/>
                <a:sym typeface="Poppins"/>
              </a:rPr>
              <a:t>to</a:t>
            </a:r>
            <a:endParaRPr b="1" sz="2800">
              <a:solidFill>
                <a:srgbClr val="25252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975" y="932325"/>
            <a:ext cx="7846201" cy="38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/>
        </p:nvSpPr>
        <p:spPr>
          <a:xfrm>
            <a:off x="3293242" y="3823450"/>
            <a:ext cx="10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8325" y="309475"/>
            <a:ext cx="1300650" cy="10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3031725" y="520113"/>
            <a:ext cx="240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254254" y="520125"/>
            <a:ext cx="613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Gmud</a:t>
            </a:r>
            <a:endParaRPr b="1" sz="28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(gerenciamento de mudança)</a:t>
            </a:r>
            <a:endParaRPr b="1" sz="28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2771" y="1952510"/>
            <a:ext cx="1238467" cy="1238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